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27" r:id="rId2"/>
    <p:sldId id="323" r:id="rId3"/>
    <p:sldId id="324" r:id="rId4"/>
    <p:sldId id="300" r:id="rId5"/>
    <p:sldId id="302" r:id="rId6"/>
    <p:sldId id="316" r:id="rId7"/>
    <p:sldId id="265" r:id="rId8"/>
    <p:sldId id="267" r:id="rId9"/>
    <p:sldId id="296" r:id="rId10"/>
    <p:sldId id="304" r:id="rId11"/>
    <p:sldId id="306" r:id="rId12"/>
    <p:sldId id="275" r:id="rId13"/>
    <p:sldId id="329" r:id="rId14"/>
    <p:sldId id="336" r:id="rId15"/>
    <p:sldId id="337" r:id="rId16"/>
    <p:sldId id="338" r:id="rId17"/>
    <p:sldId id="339" r:id="rId18"/>
    <p:sldId id="340" r:id="rId19"/>
    <p:sldId id="315" r:id="rId20"/>
    <p:sldId id="294" r:id="rId21"/>
    <p:sldId id="320" r:id="rId22"/>
    <p:sldId id="29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82" d="100"/>
          <a:sy n="82" d="100"/>
        </p:scale>
        <p:origin x="-15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FF30E-46E7-43B5-A951-F28687BF7744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17967-3A33-42C1-85AD-6268F2E83E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86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76F5-0AE1-4674-A5ED-73DC2233EC4E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11E9-0AA9-4418-B412-EE409DAEF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76F5-0AE1-4674-A5ED-73DC2233EC4E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11E9-0AA9-4418-B412-EE409DAEF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76F5-0AE1-4674-A5ED-73DC2233EC4E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11E9-0AA9-4418-B412-EE409DAEF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5E24E9-9A31-4E6A-BF1A-1EC93B10310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76F5-0AE1-4674-A5ED-73DC2233EC4E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11E9-0AA9-4418-B412-EE409DAEF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76F5-0AE1-4674-A5ED-73DC2233EC4E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11E9-0AA9-4418-B412-EE409DAEF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76F5-0AE1-4674-A5ED-73DC2233EC4E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11E9-0AA9-4418-B412-EE409DAEF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76F5-0AE1-4674-A5ED-73DC2233EC4E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11E9-0AA9-4418-B412-EE409DAEF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76F5-0AE1-4674-A5ED-73DC2233EC4E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11E9-0AA9-4418-B412-EE409DAEF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76F5-0AE1-4674-A5ED-73DC2233EC4E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11E9-0AA9-4418-B412-EE409DAEF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76F5-0AE1-4674-A5ED-73DC2233EC4E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11E9-0AA9-4418-B412-EE409DAEF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76F5-0AE1-4674-A5ED-73DC2233EC4E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11E9-0AA9-4418-B412-EE409DAEF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A76F5-0AE1-4674-A5ED-73DC2233EC4E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E11E9-0AA9-4418-B412-EE409DAEF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4.xml"/><Relationship Id="rId7" Type="http://schemas.openxmlformats.org/officeDocument/2006/relationships/slide" Target="slide17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5" Type="http://schemas.openxmlformats.org/officeDocument/2006/relationships/slide" Target="slide15.xml"/><Relationship Id="rId4" Type="http://schemas.openxmlformats.org/officeDocument/2006/relationships/slide" Target="slide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63128_dat_troi_que_em_tam_hon_em__tvan.mp4" TargetMode="External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63128_dat_troi_que_em_tam_hon_em__tvan.mp4" TargetMode="External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gif"/><Relationship Id="rId13" Type="http://schemas.openxmlformats.org/officeDocument/2006/relationships/hyperlink" Target="63128_dat_troi_que_em_tam_hon_em__tvan.mp4" TargetMode="External"/><Relationship Id="rId3" Type="http://schemas.openxmlformats.org/officeDocument/2006/relationships/tags" Target="../tags/tag3.xml"/><Relationship Id="rId7" Type="http://schemas.openxmlformats.org/officeDocument/2006/relationships/image" Target="../media/image16.gif"/><Relationship Id="rId12" Type="http://schemas.openxmlformats.org/officeDocument/2006/relationships/image" Target="../media/image21.wmf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12.xml"/><Relationship Id="rId11" Type="http://schemas.openxmlformats.org/officeDocument/2006/relationships/image" Target="../media/image20.gif"/><Relationship Id="rId5" Type="http://schemas.openxmlformats.org/officeDocument/2006/relationships/tags" Target="../tags/tag5.xml"/><Relationship Id="rId10" Type="http://schemas.openxmlformats.org/officeDocument/2006/relationships/image" Target="../media/image19.wmf"/><Relationship Id="rId4" Type="http://schemas.openxmlformats.org/officeDocument/2006/relationships/tags" Target="../tags/tag4.xml"/><Relationship Id="rId9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nhac%20vui.mp4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0010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CHƯƠNG III</a:t>
            </a:r>
          </a:p>
          <a:p>
            <a:pPr algn="ctr"/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HỆ HAI PHƯƠNG TRÌNH BẬC NHẤT HAI ẨN</a:t>
            </a:r>
            <a:endParaRPr lang="en-US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714620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30</a:t>
            </a: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PHƯƠNG TRÌNH BẬC NHẤT HAI ẨN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3" descr="Book-09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8" y="4629171"/>
            <a:ext cx="2362200" cy="1800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82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314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247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42910" y="1169243"/>
            <a:ext cx="46434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2357819" y="4071545"/>
            <a:ext cx="414340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14282" y="2083536"/>
            <a:ext cx="42862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x = 2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 = 3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3x +2y = 12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VT = 3.2 + 2.3 = 6 + 6 = 12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VP = 12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 VT = VP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86314" y="2143116"/>
            <a:ext cx="42862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x = 2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 = 3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5x - 4y = 4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VT = 5.2 - 4.3 = 10 - 12 = - 2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VP = 4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 VT   VP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2844" y="4357694"/>
            <a:ext cx="42148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(2;3) </a:t>
            </a:r>
            <a:r>
              <a:rPr lang="en-US" sz="20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3x + 2y = 12</a:t>
            </a:r>
            <a:endParaRPr lang="en-US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00562" y="4485039"/>
            <a:ext cx="45720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(2;3) </a:t>
            </a:r>
            <a:r>
              <a:rPr lang="en-US" sz="20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5x - 4y = 4</a:t>
            </a:r>
            <a:endParaRPr lang="en-US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26" grpId="0"/>
      <p:bldP spid="24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00042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6x + y = 40 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)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graphicFrame>
        <p:nvGraphicFramePr>
          <p:cNvPr id="7" name="Group 110"/>
          <p:cNvGraphicFramePr>
            <a:graphicFrameLocks noGrp="1"/>
          </p:cNvGraphicFramePr>
          <p:nvPr/>
        </p:nvGraphicFramePr>
        <p:xfrm>
          <a:off x="1362035" y="1428736"/>
          <a:ext cx="4916616" cy="928694"/>
        </p:xfrm>
        <a:graphic>
          <a:graphicData uri="http://schemas.openxmlformats.org/drawingml/2006/table">
            <a:tbl>
              <a:tblPr/>
              <a:tblGrid>
                <a:gridCol w="786658"/>
                <a:gridCol w="852213"/>
                <a:gridCol w="655549"/>
                <a:gridCol w="655549"/>
                <a:gridCol w="655549"/>
                <a:gridCol w="655549"/>
                <a:gridCol w="655549"/>
              </a:tblGrid>
              <a:tr h="4643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95310" y="1000108"/>
            <a:ext cx="70009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034" y="2571744"/>
            <a:ext cx="742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(6; 4)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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034" y="3214686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0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617637"/>
            <a:ext cx="81439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alt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en-US" sz="28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 y</a:t>
            </a:r>
            <a:r>
              <a:rPr lang="en-US" altLang="en-US" sz="28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alt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alt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alt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   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64704"/>
            <a:ext cx="7848872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>
            <a:hlinkClick r:id="rId3" action="ppaction://hlinksldjump"/>
          </p:cNvPr>
          <p:cNvSpPr/>
          <p:nvPr/>
        </p:nvSpPr>
        <p:spPr>
          <a:xfrm>
            <a:off x="671993" y="684444"/>
            <a:ext cx="3312368" cy="26666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ight Arrow 9">
            <a:hlinkClick r:id="rId4" action="ppaction://hlinksldjump"/>
          </p:cNvPr>
          <p:cNvSpPr/>
          <p:nvPr/>
        </p:nvSpPr>
        <p:spPr>
          <a:xfrm>
            <a:off x="8705479" y="6463467"/>
            <a:ext cx="27003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>
            <a:hlinkClick r:id="rId5" action="ppaction://hlinksldjump"/>
          </p:cNvPr>
          <p:cNvSpPr/>
          <p:nvPr/>
        </p:nvSpPr>
        <p:spPr>
          <a:xfrm>
            <a:off x="5446430" y="726302"/>
            <a:ext cx="3312368" cy="2666694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ounded Rectangle 13">
            <a:hlinkClick r:id="rId6" action="ppaction://hlinksldjump"/>
          </p:cNvPr>
          <p:cNvSpPr/>
          <p:nvPr/>
        </p:nvSpPr>
        <p:spPr>
          <a:xfrm>
            <a:off x="671993" y="3346242"/>
            <a:ext cx="3312368" cy="2666694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ounded Rectangle 14">
            <a:hlinkClick r:id="rId7" action="ppaction://hlinksldjump"/>
          </p:cNvPr>
          <p:cNvSpPr/>
          <p:nvPr/>
        </p:nvSpPr>
        <p:spPr>
          <a:xfrm>
            <a:off x="5412588" y="3392996"/>
            <a:ext cx="3312368" cy="2666694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ounded Rectangle 15">
            <a:hlinkClick r:id="rId8" action="ppaction://hlinksldjump"/>
          </p:cNvPr>
          <p:cNvSpPr/>
          <p:nvPr/>
        </p:nvSpPr>
        <p:spPr>
          <a:xfrm>
            <a:off x="3653926" y="657340"/>
            <a:ext cx="2145995" cy="540235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91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3"/>
          <p:cNvSpPr txBox="1">
            <a:spLocks noChangeArrowheads="1"/>
          </p:cNvSpPr>
          <p:nvPr/>
        </p:nvSpPr>
        <p:spPr bwMode="auto">
          <a:xfrm>
            <a:off x="955675" y="581025"/>
            <a:ext cx="7432675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dirty="0" err="1">
                <a:ea typeface="Arial Unicode MS" pitchFamily="34" charset="-128"/>
                <a:cs typeface="Arial Unicode MS" pitchFamily="34" charset="-128"/>
              </a:rPr>
              <a:t>Trong</a:t>
            </a:r>
            <a:r>
              <a:rPr lang="en-US" altLang="en-US" sz="24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altLang="en-US" sz="2400" dirty="0" err="1">
                <a:ea typeface="Arial Unicode MS" pitchFamily="34" charset="-128"/>
                <a:cs typeface="Arial Unicode MS" pitchFamily="34" charset="-128"/>
              </a:rPr>
              <a:t>các</a:t>
            </a:r>
            <a:r>
              <a:rPr lang="en-US" altLang="en-US" sz="24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altLang="en-US" sz="2400" dirty="0" err="1">
                <a:ea typeface="Arial Unicode MS" pitchFamily="34" charset="-128"/>
                <a:cs typeface="Arial Unicode MS" pitchFamily="34" charset="-128"/>
              </a:rPr>
              <a:t>cặp</a:t>
            </a:r>
            <a:r>
              <a:rPr lang="en-US" altLang="en-US" sz="24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altLang="en-US" sz="2400" dirty="0" err="1">
                <a:ea typeface="Arial Unicode MS" pitchFamily="34" charset="-128"/>
                <a:cs typeface="Arial Unicode MS" pitchFamily="34" charset="-128"/>
              </a:rPr>
              <a:t>sô</a:t>
            </a:r>
            <a:r>
              <a:rPr lang="en-US" altLang="en-US" sz="2400" dirty="0">
                <a:ea typeface="Arial Unicode MS" pitchFamily="34" charset="-128"/>
                <a:cs typeface="Arial Unicode MS" pitchFamily="34" charset="-128"/>
              </a:rPr>
              <a:t>́ (x; y) </a:t>
            </a:r>
            <a:r>
              <a:rPr lang="en-US" altLang="en-US" sz="2400" dirty="0" err="1">
                <a:ea typeface="Arial Unicode MS" pitchFamily="34" charset="-128"/>
                <a:cs typeface="Arial Unicode MS" pitchFamily="34" charset="-128"/>
              </a:rPr>
              <a:t>sau</a:t>
            </a:r>
            <a:r>
              <a:rPr lang="en-US" altLang="en-US" sz="24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altLang="en-US" sz="2400" dirty="0" err="1">
                <a:ea typeface="Arial Unicode MS" pitchFamily="34" charset="-128"/>
                <a:cs typeface="Arial Unicode MS" pitchFamily="34" charset="-128"/>
              </a:rPr>
              <a:t>cặp</a:t>
            </a:r>
            <a:r>
              <a:rPr lang="en-US" altLang="en-US" sz="24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altLang="en-US" sz="2400" dirty="0" err="1">
                <a:ea typeface="Arial Unicode MS" pitchFamily="34" charset="-128"/>
                <a:cs typeface="Arial Unicode MS" pitchFamily="34" charset="-128"/>
              </a:rPr>
              <a:t>sô</a:t>
            </a:r>
            <a:r>
              <a:rPr lang="en-US" altLang="en-US" sz="2400" dirty="0">
                <a:ea typeface="Arial Unicode MS" pitchFamily="34" charset="-128"/>
                <a:cs typeface="Arial Unicode MS" pitchFamily="34" charset="-128"/>
              </a:rPr>
              <a:t>́ </a:t>
            </a:r>
            <a:r>
              <a:rPr lang="en-US" altLang="en-US" sz="2400" dirty="0" err="1">
                <a:ea typeface="Arial Unicode MS" pitchFamily="34" charset="-128"/>
                <a:cs typeface="Arial Unicode MS" pitchFamily="34" charset="-128"/>
              </a:rPr>
              <a:t>nào</a:t>
            </a:r>
            <a:r>
              <a:rPr lang="en-US" altLang="en-US" sz="2400" dirty="0">
                <a:ea typeface="Arial Unicode MS" pitchFamily="34" charset="-128"/>
                <a:cs typeface="Arial Unicode MS" pitchFamily="34" charset="-128"/>
              </a:rPr>
              <a:t> là </a:t>
            </a:r>
            <a:r>
              <a:rPr lang="en-US" altLang="en-US" sz="2400" dirty="0" err="1">
                <a:ea typeface="Arial Unicode MS" pitchFamily="34" charset="-128"/>
                <a:cs typeface="Arial Unicode MS" pitchFamily="34" charset="-128"/>
              </a:rPr>
              <a:t>nghiệm</a:t>
            </a:r>
            <a:r>
              <a:rPr lang="en-US" altLang="en-US" sz="24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altLang="en-US" sz="2400" dirty="0" err="1">
                <a:ea typeface="Arial Unicode MS" pitchFamily="34" charset="-128"/>
                <a:cs typeface="Arial Unicode MS" pitchFamily="34" charset="-128"/>
              </a:rPr>
              <a:t>của</a:t>
            </a:r>
            <a:r>
              <a:rPr lang="en-US" altLang="en-US" sz="24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altLang="en-US" sz="2400" dirty="0" err="1">
                <a:ea typeface="Arial Unicode MS" pitchFamily="34" charset="-128"/>
                <a:cs typeface="Arial Unicode MS" pitchFamily="34" charset="-128"/>
              </a:rPr>
              <a:t>phương</a:t>
            </a:r>
            <a:r>
              <a:rPr lang="en-US" altLang="en-US" sz="24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altLang="en-US" sz="2400" dirty="0" err="1">
                <a:ea typeface="Arial Unicode MS" pitchFamily="34" charset="-128"/>
                <a:cs typeface="Arial Unicode MS" pitchFamily="34" charset="-128"/>
              </a:rPr>
              <a:t>trình</a:t>
            </a:r>
            <a:r>
              <a:rPr lang="en-US" altLang="en-US" sz="2400" dirty="0"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altLang="en-US" sz="2400" dirty="0" smtClean="0">
                <a:ea typeface="Arial Unicode MS" pitchFamily="34" charset="-128"/>
                <a:cs typeface="Arial Unicode MS" pitchFamily="34" charset="-128"/>
              </a:rPr>
              <a:t>2x </a:t>
            </a:r>
            <a:r>
              <a:rPr lang="en-US" altLang="en-US" sz="2400" dirty="0">
                <a:ea typeface="Arial Unicode MS" pitchFamily="34" charset="-128"/>
                <a:cs typeface="Arial Unicode MS" pitchFamily="34" charset="-128"/>
              </a:rPr>
              <a:t>+ 5y = </a:t>
            </a:r>
            <a:r>
              <a:rPr lang="en-US" altLang="en-US" sz="2400" dirty="0" smtClean="0">
                <a:ea typeface="Arial Unicode MS" pitchFamily="34" charset="-128"/>
                <a:cs typeface="Arial Unicode MS" pitchFamily="34" charset="-128"/>
              </a:rPr>
              <a:t>7</a:t>
            </a:r>
            <a:endParaRPr lang="en-US" altLang="en-US" sz="2400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752600" y="1871663"/>
            <a:ext cx="4475163" cy="5810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(2 </a:t>
            </a:r>
            <a:r>
              <a:rPr lang="en-US" sz="2400" b="1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; 1)  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1771650" y="2814638"/>
            <a:ext cx="4456113" cy="5810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(-1 </a:t>
            </a:r>
            <a:r>
              <a:rPr lang="en-US" sz="2400" b="1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; </a:t>
            </a:r>
            <a:r>
              <a:rPr lang="en-US" sz="2400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3) </a:t>
            </a:r>
            <a:r>
              <a:rPr lang="en-US" sz="2400" b="1" dirty="0" smtClean="0"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en-US" sz="2400" b="1" dirty="0">
              <a:solidFill>
                <a:srgbClr val="000066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763713" y="3729038"/>
            <a:ext cx="4464050" cy="5810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(1 </a:t>
            </a:r>
            <a:r>
              <a:rPr lang="en-US" sz="2400" b="1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; </a:t>
            </a:r>
            <a:r>
              <a:rPr lang="en-US" sz="2400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1)  </a:t>
            </a:r>
            <a:endParaRPr lang="en-US" sz="2400" b="1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762125" y="4691063"/>
            <a:ext cx="4465638" cy="5810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>
                <a:solidFill>
                  <a:srgbClr val="00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(0 ; </a:t>
            </a:r>
            <a:r>
              <a:rPr lang="en-US" altLang="en-US" sz="2400" b="1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</a:t>
            </a:r>
            <a:r>
              <a:rPr lang="en-US" sz="2400" b="1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1)  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6553200" y="1930400"/>
            <a:ext cx="695325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dirty="0" err="1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Sai</a:t>
            </a:r>
            <a:endParaRPr lang="en-US" altLang="en-US" sz="2400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6581775" y="2874963"/>
            <a:ext cx="657225" cy="460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dirty="0" err="1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Sai</a:t>
            </a:r>
            <a:endParaRPr lang="en-US" altLang="en-US" sz="2400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581775" y="3789363"/>
            <a:ext cx="1014413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Đúng</a:t>
            </a:r>
            <a:endParaRPr lang="en-US" altLang="en-US" sz="240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638925" y="4751388"/>
            <a:ext cx="812800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dirty="0" err="1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Sai</a:t>
            </a:r>
            <a:endParaRPr lang="en-US" altLang="en-US" sz="2400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Action Button: Beginning 1">
            <a:hlinkClick r:id="rId2" action="ppaction://hlinksldjump" highlightClick="1"/>
          </p:cNvPr>
          <p:cNvSpPr/>
          <p:nvPr/>
        </p:nvSpPr>
        <p:spPr>
          <a:xfrm>
            <a:off x="8027988" y="6162394"/>
            <a:ext cx="504825" cy="431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775467" y="1812596"/>
            <a:ext cx="609600" cy="6096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7" name="Oval 16"/>
          <p:cNvSpPr/>
          <p:nvPr/>
        </p:nvSpPr>
        <p:spPr>
          <a:xfrm>
            <a:off x="775467" y="2803196"/>
            <a:ext cx="609600" cy="6096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8" name="Oval 17"/>
          <p:cNvSpPr/>
          <p:nvPr/>
        </p:nvSpPr>
        <p:spPr>
          <a:xfrm>
            <a:off x="775467" y="3717596"/>
            <a:ext cx="609600" cy="6096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9" name="Oval 18"/>
          <p:cNvSpPr/>
          <p:nvPr/>
        </p:nvSpPr>
        <p:spPr>
          <a:xfrm>
            <a:off x="784992" y="4708196"/>
            <a:ext cx="609600" cy="6096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40113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 nodeType="clickPar">
                      <p:stCondLst>
                        <p:cond delay="0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 nodeType="clickPar">
                      <p:stCondLst>
                        <p:cond delay="0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26" grpId="0" animBg="1"/>
      <p:bldP spid="32" grpId="0" animBg="1"/>
      <p:bldP spid="33" grpId="0" animBg="1"/>
      <p:bldP spid="34" grpId="0" animBg="1"/>
      <p:bldP spid="31" grpId="0" animBg="1"/>
      <p:bldP spid="37" grpId="0" animBg="1"/>
      <p:bldP spid="38" grpId="0" animBg="1"/>
      <p:bldP spid="3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3"/>
          <p:cNvSpPr txBox="1">
            <a:spLocks noChangeArrowheads="1"/>
          </p:cNvSpPr>
          <p:nvPr/>
        </p:nvSpPr>
        <p:spPr bwMode="auto">
          <a:xfrm>
            <a:off x="775467" y="581025"/>
            <a:ext cx="7612883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–x – y – 1 = 0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752600" y="1871663"/>
            <a:ext cx="4475163" cy="5810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a = - 1; b = -1; c = 1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1771650" y="2814638"/>
            <a:ext cx="4456113" cy="5810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a = -1; b = -1; c = -1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752600" y="3717596"/>
            <a:ext cx="4464050" cy="5810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a = -1; b = 1; c = -1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762125" y="4691063"/>
            <a:ext cx="4465638" cy="5810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a = 1; b =1; c = 1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6553199" y="1930400"/>
            <a:ext cx="898525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dirty="0" err="1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Đúng</a:t>
            </a:r>
            <a:endParaRPr lang="en-US" altLang="en-US" sz="2400" dirty="0">
              <a:solidFill>
                <a:srgbClr val="FF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6581775" y="2874963"/>
            <a:ext cx="869950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Sai</a:t>
            </a:r>
            <a:endParaRPr lang="en-US" altLang="en-US" sz="24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581775" y="3789363"/>
            <a:ext cx="1014413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Sai</a:t>
            </a:r>
            <a:endParaRPr lang="en-US" altLang="en-US" sz="24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638925" y="4751388"/>
            <a:ext cx="812800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dirty="0" err="1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Sai</a:t>
            </a:r>
            <a:endParaRPr lang="en-US" altLang="en-US" sz="2400" dirty="0">
              <a:solidFill>
                <a:srgbClr val="00206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775467" y="1812596"/>
            <a:ext cx="609600" cy="6096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7" name="Oval 16"/>
          <p:cNvSpPr/>
          <p:nvPr/>
        </p:nvSpPr>
        <p:spPr>
          <a:xfrm>
            <a:off x="775467" y="2803196"/>
            <a:ext cx="609600" cy="6096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8" name="Oval 17"/>
          <p:cNvSpPr/>
          <p:nvPr/>
        </p:nvSpPr>
        <p:spPr>
          <a:xfrm>
            <a:off x="775467" y="3717596"/>
            <a:ext cx="609600" cy="6096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9" name="Oval 18"/>
          <p:cNvSpPr/>
          <p:nvPr/>
        </p:nvSpPr>
        <p:spPr>
          <a:xfrm>
            <a:off x="784992" y="4708196"/>
            <a:ext cx="609600" cy="6096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20" name="Action Button: Beginning 19">
            <a:hlinkClick r:id="rId2" action="ppaction://hlinksldjump" highlightClick="1"/>
          </p:cNvPr>
          <p:cNvSpPr/>
          <p:nvPr/>
        </p:nvSpPr>
        <p:spPr>
          <a:xfrm>
            <a:off x="8135937" y="6185543"/>
            <a:ext cx="504825" cy="431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09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 nodeType="clickPar">
                      <p:stCondLst>
                        <p:cond delay="0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 nodeType="clickPar">
                      <p:stCondLst>
                        <p:cond delay="0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26" grpId="0" animBg="1"/>
      <p:bldP spid="32" grpId="0" animBg="1"/>
      <p:bldP spid="33" grpId="0" animBg="1"/>
      <p:bldP spid="34" grpId="0" animBg="1"/>
      <p:bldP spid="31" grpId="0" animBg="1"/>
      <p:bldP spid="37" grpId="0" animBg="1"/>
      <p:bldP spid="38" grpId="0" animBg="1"/>
      <p:bldP spid="3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3"/>
          <p:cNvSpPr txBox="1">
            <a:spLocks noChangeArrowheads="1"/>
          </p:cNvSpPr>
          <p:nvPr/>
        </p:nvSpPr>
        <p:spPr bwMode="auto">
          <a:xfrm>
            <a:off x="683569" y="581025"/>
            <a:ext cx="7992888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(2;1)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  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752600" y="1871663"/>
            <a:ext cx="4475163" cy="5810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2x – y =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1771650" y="2814638"/>
            <a:ext cx="4456113" cy="5810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 + 5y = -3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752600" y="3717596"/>
            <a:ext cx="4464050" cy="5810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 = 1 – 3y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762125" y="4691063"/>
            <a:ext cx="4465638" cy="5810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2x + 3y = 7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6553199" y="1930400"/>
            <a:ext cx="898525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Sai</a:t>
            </a:r>
            <a:endParaRPr lang="en-US" altLang="en-US" sz="24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6581775" y="2874963"/>
            <a:ext cx="869950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Sai</a:t>
            </a:r>
            <a:endParaRPr lang="en-US" altLang="en-US" sz="24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581775" y="3789363"/>
            <a:ext cx="1014413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Sai</a:t>
            </a:r>
            <a:endParaRPr lang="en-US" altLang="en-US" sz="24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638924" y="4751388"/>
            <a:ext cx="957263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dirty="0" err="1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Đúng</a:t>
            </a:r>
            <a:endParaRPr lang="en-US" altLang="en-US" sz="2400" dirty="0">
              <a:solidFill>
                <a:srgbClr val="FF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775467" y="1812596"/>
            <a:ext cx="609600" cy="6096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7" name="Oval 16"/>
          <p:cNvSpPr/>
          <p:nvPr/>
        </p:nvSpPr>
        <p:spPr>
          <a:xfrm>
            <a:off x="775467" y="2803196"/>
            <a:ext cx="609600" cy="6096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8" name="Oval 17"/>
          <p:cNvSpPr/>
          <p:nvPr/>
        </p:nvSpPr>
        <p:spPr>
          <a:xfrm>
            <a:off x="775467" y="3717596"/>
            <a:ext cx="609600" cy="6096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9" name="Oval 18"/>
          <p:cNvSpPr/>
          <p:nvPr/>
        </p:nvSpPr>
        <p:spPr>
          <a:xfrm>
            <a:off x="784992" y="4708196"/>
            <a:ext cx="609600" cy="6096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20" name="Action Button: Beginning 19">
            <a:hlinkClick r:id="rId2" action="ppaction://hlinksldjump" highlightClick="1"/>
          </p:cNvPr>
          <p:cNvSpPr/>
          <p:nvPr/>
        </p:nvSpPr>
        <p:spPr>
          <a:xfrm>
            <a:off x="8055639" y="6165850"/>
            <a:ext cx="504825" cy="431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76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 nodeType="clickPar">
                      <p:stCondLst>
                        <p:cond delay="0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 nodeType="clickPar">
                      <p:stCondLst>
                        <p:cond delay="0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26" grpId="0" animBg="1"/>
      <p:bldP spid="32" grpId="0" animBg="1"/>
      <p:bldP spid="33" grpId="0" animBg="1"/>
      <p:bldP spid="34" grpId="0" animBg="1"/>
      <p:bldP spid="31" grpId="0" animBg="1"/>
      <p:bldP spid="37" grpId="0" animBg="1"/>
      <p:bldP spid="38" grpId="0" animBg="1"/>
      <p:bldP spid="3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3"/>
          <p:cNvSpPr txBox="1">
            <a:spLocks noChangeArrowheads="1"/>
          </p:cNvSpPr>
          <p:nvPr/>
        </p:nvSpPr>
        <p:spPr bwMode="auto">
          <a:xfrm>
            <a:off x="683569" y="581025"/>
            <a:ext cx="7992888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x + 2y = 3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752600" y="1871663"/>
            <a:ext cx="4475163" cy="5810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(1;1)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1771650" y="2814638"/>
            <a:ext cx="4456113" cy="5810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(-2; -1)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752600" y="3717596"/>
            <a:ext cx="4464050" cy="5810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(-3; 3)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762125" y="4691063"/>
            <a:ext cx="4465638" cy="5810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(-1;2)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6553199" y="1930400"/>
            <a:ext cx="898525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Sai</a:t>
            </a:r>
            <a:endParaRPr lang="en-US" altLang="en-US" sz="24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6581775" y="2874963"/>
            <a:ext cx="869950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dirty="0" err="1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Đúng</a:t>
            </a:r>
            <a:endParaRPr lang="en-US" altLang="en-US" sz="2400" dirty="0">
              <a:solidFill>
                <a:srgbClr val="FF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581775" y="3789363"/>
            <a:ext cx="1014413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Sai</a:t>
            </a:r>
            <a:endParaRPr lang="en-US" altLang="en-US" sz="24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638924" y="4751388"/>
            <a:ext cx="957263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Sai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en-US" altLang="en-US" sz="2400" dirty="0">
              <a:solidFill>
                <a:srgbClr val="FF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775467" y="1812596"/>
            <a:ext cx="609600" cy="6096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7" name="Oval 16"/>
          <p:cNvSpPr/>
          <p:nvPr/>
        </p:nvSpPr>
        <p:spPr>
          <a:xfrm>
            <a:off x="775467" y="2803196"/>
            <a:ext cx="609600" cy="6096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8" name="Oval 17"/>
          <p:cNvSpPr/>
          <p:nvPr/>
        </p:nvSpPr>
        <p:spPr>
          <a:xfrm>
            <a:off x="775467" y="3717596"/>
            <a:ext cx="609600" cy="6096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9" name="Oval 18"/>
          <p:cNvSpPr/>
          <p:nvPr/>
        </p:nvSpPr>
        <p:spPr>
          <a:xfrm>
            <a:off x="784992" y="4708196"/>
            <a:ext cx="609600" cy="6096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20" name="Action Button: Beginning 19">
            <a:hlinkClick r:id="rId2" action="ppaction://hlinksldjump" highlightClick="1"/>
          </p:cNvPr>
          <p:cNvSpPr/>
          <p:nvPr/>
        </p:nvSpPr>
        <p:spPr>
          <a:xfrm>
            <a:off x="8047916" y="6231842"/>
            <a:ext cx="504825" cy="431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6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 nodeType="clickPar">
                      <p:stCondLst>
                        <p:cond delay="0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 nodeType="clickPar">
                      <p:stCondLst>
                        <p:cond delay="0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26" grpId="0" animBg="1"/>
      <p:bldP spid="32" grpId="0" animBg="1"/>
      <p:bldP spid="33" grpId="0" animBg="1"/>
      <p:bldP spid="34" grpId="0" animBg="1"/>
      <p:bldP spid="31" grpId="0" animBg="1"/>
      <p:bldP spid="37" grpId="0" animBg="1"/>
      <p:bldP spid="38" grpId="0" animBg="1"/>
      <p:bldP spid="3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3"/>
          <p:cNvSpPr txBox="1">
            <a:spLocks noChangeArrowheads="1"/>
          </p:cNvSpPr>
          <p:nvPr/>
        </p:nvSpPr>
        <p:spPr bwMode="auto">
          <a:xfrm>
            <a:off x="775467" y="581025"/>
            <a:ext cx="7612883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-2x +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 = 3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(2m ; -1)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752600" y="1871663"/>
            <a:ext cx="4475163" cy="5810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m = - 2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1771650" y="2814638"/>
            <a:ext cx="4456113" cy="5810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m = 2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752600" y="3717596"/>
            <a:ext cx="4464050" cy="5810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m = 1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762125" y="4691063"/>
            <a:ext cx="4465638" cy="5810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m = -1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6553199" y="1930400"/>
            <a:ext cx="898525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dirty="0" err="1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Đúng</a:t>
            </a:r>
            <a:endParaRPr lang="en-US" altLang="en-US" sz="2400" dirty="0">
              <a:solidFill>
                <a:srgbClr val="FF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6581775" y="2874963"/>
            <a:ext cx="869950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Sai</a:t>
            </a:r>
            <a:endParaRPr lang="en-US" altLang="en-US" sz="24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581775" y="3789363"/>
            <a:ext cx="1014413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Sai</a:t>
            </a:r>
            <a:endParaRPr lang="en-US" altLang="en-US" sz="24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638925" y="4751388"/>
            <a:ext cx="812800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dirty="0" err="1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Sai</a:t>
            </a:r>
            <a:endParaRPr lang="en-US" altLang="en-US" sz="2400" dirty="0">
              <a:solidFill>
                <a:srgbClr val="00206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775467" y="1812596"/>
            <a:ext cx="609600" cy="6096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7" name="Oval 16"/>
          <p:cNvSpPr/>
          <p:nvPr/>
        </p:nvSpPr>
        <p:spPr>
          <a:xfrm>
            <a:off x="775467" y="2803196"/>
            <a:ext cx="609600" cy="6096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8" name="Oval 17"/>
          <p:cNvSpPr/>
          <p:nvPr/>
        </p:nvSpPr>
        <p:spPr>
          <a:xfrm>
            <a:off x="775467" y="3717596"/>
            <a:ext cx="609600" cy="6096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9" name="Oval 18"/>
          <p:cNvSpPr/>
          <p:nvPr/>
        </p:nvSpPr>
        <p:spPr>
          <a:xfrm>
            <a:off x="784992" y="4708196"/>
            <a:ext cx="609600" cy="6096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20" name="Action Button: Beginning 19">
            <a:hlinkClick r:id="rId2" action="ppaction://hlinksldjump" highlightClick="1"/>
          </p:cNvPr>
          <p:cNvSpPr/>
          <p:nvPr/>
        </p:nvSpPr>
        <p:spPr>
          <a:xfrm>
            <a:off x="8067213" y="6173968"/>
            <a:ext cx="504825" cy="431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40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 nodeType="clickPar">
                      <p:stCondLst>
                        <p:cond delay="0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 nodeType="clickPar">
                      <p:stCondLst>
                        <p:cond delay="0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26" grpId="0" animBg="1"/>
      <p:bldP spid="32" grpId="0" animBg="1"/>
      <p:bldP spid="33" grpId="0" animBg="1"/>
      <p:bldP spid="34" grpId="0" animBg="1"/>
      <p:bldP spid="31" grpId="0" animBg="1"/>
      <p:bldP spid="37" grpId="0" animBg="1"/>
      <p:bldP spid="38" grpId="0" animBg="1"/>
      <p:bldP spid="3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6259" name="Group 67"/>
          <p:cNvGraphicFramePr>
            <a:graphicFrameLocks noGrp="1"/>
          </p:cNvGraphicFramePr>
          <p:nvPr/>
        </p:nvGraphicFramePr>
        <p:xfrm>
          <a:off x="228600" y="152400"/>
          <a:ext cx="8712199" cy="6369349"/>
        </p:xfrm>
        <a:graphic>
          <a:graphicData uri="http://schemas.openxmlformats.org/drawingml/2006/table">
            <a:tbl>
              <a:tblPr/>
              <a:tblGrid>
                <a:gridCol w="1943794"/>
                <a:gridCol w="3312328"/>
                <a:gridCol w="3456077"/>
              </a:tblGrid>
              <a:tr h="741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374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321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6221" name="Rectangle 29"/>
          <p:cNvSpPr>
            <a:spLocks noChangeArrowheads="1"/>
          </p:cNvSpPr>
          <p:nvPr/>
        </p:nvSpPr>
        <p:spPr bwMode="auto">
          <a:xfrm>
            <a:off x="5724525" y="304800"/>
            <a:ext cx="295116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PT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ẩn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altLang="en-US" sz="28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222" name="Rectangle 30"/>
          <p:cNvSpPr>
            <a:spLocks noChangeArrowheads="1"/>
          </p:cNvSpPr>
          <p:nvPr/>
        </p:nvSpPr>
        <p:spPr bwMode="auto">
          <a:xfrm>
            <a:off x="755650" y="1901825"/>
            <a:ext cx="15843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TQ</a:t>
            </a:r>
          </a:p>
          <a:p>
            <a:endParaRPr lang="en-US" altLang="en-US" sz="2400" i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224" name="Rectangle 32"/>
          <p:cNvSpPr>
            <a:spLocks noChangeArrowheads="1"/>
          </p:cNvSpPr>
          <p:nvPr/>
        </p:nvSpPr>
        <p:spPr bwMode="auto">
          <a:xfrm>
            <a:off x="611188" y="4114800"/>
            <a:ext cx="1269898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trúc</a:t>
            </a:r>
            <a:endParaRPr lang="en-US" altLang="en-US" sz="2400" i="1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spcBef>
                <a:spcPct val="20000"/>
              </a:spcBef>
            </a:pP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altLang="en-US" sz="2400" i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226" name="Rectangle 34"/>
          <p:cNvSpPr>
            <a:spLocks noChangeArrowheads="1"/>
          </p:cNvSpPr>
          <p:nvPr/>
        </p:nvSpPr>
        <p:spPr bwMode="auto">
          <a:xfrm>
            <a:off x="5526088" y="1219200"/>
            <a:ext cx="3617912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altLang="en-US" sz="28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= c</a:t>
            </a:r>
          </a:p>
          <a:p>
            <a:pPr algn="ctr" eaLnBrk="0" hangingPunct="0">
              <a:spcBef>
                <a:spcPct val="20000"/>
              </a:spcBef>
            </a:pPr>
            <a:r>
              <a:rPr lang="pt-BR" altLang="en-US" sz="2800" dirty="0">
                <a:latin typeface="Times New Roman" pitchFamily="18" charset="0"/>
                <a:cs typeface="Times New Roman" pitchFamily="18" charset="0"/>
              </a:rPr>
              <a:t>(a, b, c là số cho trước; a ≠ 0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b ≠ 0)</a:t>
            </a:r>
          </a:p>
        </p:txBody>
      </p:sp>
      <p:sp>
        <p:nvSpPr>
          <p:cNvPr id="136227" name="Rectangle 35"/>
          <p:cNvSpPr>
            <a:spLocks noChangeArrowheads="1"/>
          </p:cNvSpPr>
          <p:nvPr/>
        </p:nvSpPr>
        <p:spPr bwMode="auto">
          <a:xfrm>
            <a:off x="2268538" y="1219200"/>
            <a:ext cx="3384550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+ b = 0</a:t>
            </a:r>
          </a:p>
          <a:p>
            <a:pPr algn="ctr" eaLnBrk="0" hangingPunct="0">
              <a:spcBef>
                <a:spcPct val="20000"/>
              </a:spcBef>
            </a:pPr>
            <a:r>
              <a:rPr lang="pt-BR" altLang="en-US" sz="2800" dirty="0">
                <a:latin typeface="Times New Roman" pitchFamily="18" charset="0"/>
                <a:cs typeface="Times New Roman" pitchFamily="18" charset="0"/>
              </a:rPr>
              <a:t>(a, b là số cho trước; </a:t>
            </a:r>
          </a:p>
          <a:p>
            <a:pPr algn="ctr" eaLnBrk="0" hangingPunct="0">
              <a:spcBef>
                <a:spcPct val="20000"/>
              </a:spcBef>
            </a:pPr>
            <a:r>
              <a:rPr lang="pt-BR" altLang="en-US" sz="2800" dirty="0">
                <a:latin typeface="Times New Roman" pitchFamily="18" charset="0"/>
                <a:cs typeface="Times New Roman" pitchFamily="18" charset="0"/>
              </a:rPr>
              <a:t>a ≠ 0)</a:t>
            </a:r>
            <a:endParaRPr lang="en-US" altLang="en-US" sz="2800" dirty="0">
              <a:solidFill>
                <a:srgbClr val="800000"/>
              </a:solidFill>
              <a:latin typeface=".VnTime" pitchFamily="34" charset="0"/>
            </a:endParaRPr>
          </a:p>
        </p:txBody>
      </p:sp>
      <p:sp>
        <p:nvSpPr>
          <p:cNvPr id="136230" name="Rectangle 38"/>
          <p:cNvSpPr>
            <a:spLocks noChangeArrowheads="1"/>
          </p:cNvSpPr>
          <p:nvPr/>
        </p:nvSpPr>
        <p:spPr bwMode="auto">
          <a:xfrm>
            <a:off x="3132138" y="4343400"/>
            <a:ext cx="12811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231" name="Rectangle 39"/>
          <p:cNvSpPr>
            <a:spLocks noChangeArrowheads="1"/>
          </p:cNvSpPr>
          <p:nvPr/>
        </p:nvSpPr>
        <p:spPr bwMode="auto">
          <a:xfrm>
            <a:off x="6011863" y="4191000"/>
            <a:ext cx="220605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      (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x;y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85" name="Text Box 40"/>
          <p:cNvSpPr txBox="1">
            <a:spLocks noChangeArrowheads="1"/>
          </p:cNvSpPr>
          <p:nvPr/>
        </p:nvSpPr>
        <p:spPr bwMode="auto">
          <a:xfrm>
            <a:off x="6300788" y="5934075"/>
            <a:ext cx="1749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2800" b="1">
              <a:solidFill>
                <a:srgbClr val="800000"/>
              </a:solidFill>
              <a:latin typeface=".VnTime" pitchFamily="34" charset="0"/>
            </a:endParaRPr>
          </a:p>
        </p:txBody>
      </p:sp>
      <p:sp>
        <p:nvSpPr>
          <p:cNvPr id="21" name="Rectangle 28"/>
          <p:cNvSpPr>
            <a:spLocks noChangeArrowheads="1"/>
          </p:cNvSpPr>
          <p:nvPr/>
        </p:nvSpPr>
        <p:spPr bwMode="auto">
          <a:xfrm>
            <a:off x="2543175" y="304800"/>
            <a:ext cx="29829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PT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ẩn</a:t>
            </a:r>
            <a:endParaRPr lang="en-US" altLang="en-US" sz="28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916238" y="1219200"/>
            <a:ext cx="2090737" cy="54768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240463" y="1219200"/>
            <a:ext cx="2092325" cy="60325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727325" y="4038600"/>
            <a:ext cx="2279650" cy="110807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929322" y="4038600"/>
            <a:ext cx="2279650" cy="110807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6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36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36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36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36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36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36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21" grpId="0"/>
      <p:bldP spid="136222" grpId="0"/>
      <p:bldP spid="136224" grpId="0"/>
      <p:bldP spid="136226" grpId="0"/>
      <p:bldP spid="136227" grpId="0"/>
      <p:bldP spid="136230" grpId="0"/>
      <p:bldP spid="136231" grpId="0"/>
      <p:bldP spid="21" grpId="0"/>
      <p:bldP spid="3" grpId="0" animBg="1"/>
      <p:bldP spid="23" grpId="0" animBg="1"/>
      <p:bldP spid="24" grpId="0" animBg="1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57200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niêm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120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12000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2000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đồng.Mẹ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80 000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438400"/>
            <a:ext cx="75009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   1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12 000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1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2 000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80 000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?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00166" y="3767078"/>
            <a:ext cx="69294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x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 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),(x, 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 N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*)</a:t>
            </a:r>
            <a:endParaRPr lang="en-US" sz="2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Số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tiền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mua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x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quyển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vở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là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:  12000x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đồng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Số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tiền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mua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y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cái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bút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là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: 2000y  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đồng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vì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dùng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hết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số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tiền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là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80 000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đồng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nên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: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          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12 000x + 2000 y = 80 000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hay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6x + y = 40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                                                                      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5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71480"/>
            <a:ext cx="87154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endParaRPr lang="en-US" sz="24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TQ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chắc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en-US" sz="240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; y</a:t>
            </a:r>
            <a:r>
              <a:rPr lang="en-US" altLang="en-US" sz="2400" i="1" baseline="-25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1 PT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14" descr="BKDICT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47990" y="4714884"/>
            <a:ext cx="2409828" cy="1087127"/>
          </a:xfrm>
          <a:prstGeom prst="rect">
            <a:avLst/>
          </a:prstGeom>
          <a:noFill/>
        </p:spPr>
      </p:pic>
      <p:sp>
        <p:nvSpPr>
          <p:cNvPr id="4" name="Down Arrow 3">
            <a:hlinkClick r:id="rId3" action="ppaction://hlinkfile"/>
          </p:cNvPr>
          <p:cNvSpPr/>
          <p:nvPr/>
        </p:nvSpPr>
        <p:spPr>
          <a:xfrm>
            <a:off x="8748464" y="6381328"/>
            <a:ext cx="395536" cy="3137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"/>
          <p:cNvSpPr txBox="1">
            <a:spLocks noChangeArrowheads="1"/>
          </p:cNvSpPr>
          <p:nvPr/>
        </p:nvSpPr>
        <p:spPr bwMode="auto">
          <a:xfrm>
            <a:off x="223838" y="3933825"/>
            <a:ext cx="3052762" cy="11064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200" b="1" smtClean="0"/>
              <a:t>Diofantus xứ Alexandria</a:t>
            </a:r>
            <a:r>
              <a:rPr lang="en-US" altLang="en-US" sz="2200" smtClean="0"/>
              <a:t> </a:t>
            </a:r>
          </a:p>
          <a:p>
            <a:pPr algn="ctr" eaLnBrk="1" hangingPunct="1">
              <a:defRPr/>
            </a:pPr>
            <a:r>
              <a:rPr lang="en-US" altLang="en-US" sz="2200" smtClean="0"/>
              <a:t>khoảng năm 250</a:t>
            </a:r>
            <a:endParaRPr lang="en-US" altLang="en-US" sz="2200" smtClean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3584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6863" y="549275"/>
            <a:ext cx="2906712" cy="3365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3938" y="188913"/>
            <a:ext cx="5184775" cy="89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7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48038" y="1050925"/>
            <a:ext cx="5508625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8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19475" y="2708275"/>
            <a:ext cx="5638800" cy="286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0" name="Picture 1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35050" y="5472113"/>
            <a:ext cx="7065963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1" name="Picture 1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48038" y="1628776"/>
            <a:ext cx="5710237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Down Arrow 8">
            <a:hlinkClick r:id="rId8" action="ppaction://hlinkfile"/>
          </p:cNvPr>
          <p:cNvSpPr/>
          <p:nvPr/>
        </p:nvSpPr>
        <p:spPr>
          <a:xfrm>
            <a:off x="8748713" y="6496465"/>
            <a:ext cx="395536" cy="3137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1000" y="0"/>
            <a:ext cx="990600" cy="1295400"/>
            <a:chOff x="144" y="0"/>
            <a:chExt cx="1248" cy="1056"/>
          </a:xfrm>
        </p:grpSpPr>
        <p:pic>
          <p:nvPicPr>
            <p:cNvPr id="3085" name="Picture 5" descr="BOOKANI2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44" y="349"/>
              <a:ext cx="1248" cy="7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6" name="Picture 6" descr="TORCH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88" y="0"/>
              <a:ext cx="986" cy="10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077" name="Picture 7" descr="BD21325_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1219200" y="6400800"/>
            <a:ext cx="6934200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8" descr="FIREWRK4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533400" y="5257800"/>
            <a:ext cx="145097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9" descr="003[1]"/>
          <p:cNvPicPr>
            <a:picLocks noChangeAspect="1" noChangeArrowheads="1" noCrop="1"/>
          </p:cNvPicPr>
          <p:nvPr>
            <p:custDataLst>
              <p:tags r:id="rId4"/>
            </p:custDataLst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3324225" y="1981200"/>
            <a:ext cx="25431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5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/>
          <a:srcRect/>
          <a:stretch>
            <a:fillRect/>
          </a:stretch>
        </p:blipFill>
        <p:spPr bwMode="auto">
          <a:xfrm>
            <a:off x="7772400" y="0"/>
            <a:ext cx="1371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own Arrow 8">
            <a:hlinkClick r:id="rId13" action="ppaction://hlinkfile"/>
          </p:cNvPr>
          <p:cNvSpPr/>
          <p:nvPr/>
        </p:nvSpPr>
        <p:spPr>
          <a:xfrm>
            <a:off x="8689592" y="6381328"/>
            <a:ext cx="395536" cy="3137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642919"/>
            <a:ext cx="85011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6x + y = 40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 = 40 – 6x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Group 110"/>
          <p:cNvGraphicFramePr>
            <a:graphicFrameLocks noGrp="1"/>
          </p:cNvGraphicFramePr>
          <p:nvPr/>
        </p:nvGraphicFramePr>
        <p:xfrm>
          <a:off x="785786" y="2500306"/>
          <a:ext cx="5572162" cy="928694"/>
        </p:xfrm>
        <a:graphic>
          <a:graphicData uri="http://schemas.openxmlformats.org/drawingml/2006/table">
            <a:tbl>
              <a:tblPr/>
              <a:tblGrid>
                <a:gridCol w="891546"/>
                <a:gridCol w="965841"/>
                <a:gridCol w="742955"/>
                <a:gridCol w="742955"/>
                <a:gridCol w="742955"/>
                <a:gridCol w="742955"/>
                <a:gridCol w="742955"/>
              </a:tblGrid>
              <a:tr h="4643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14282" y="1857364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x, 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1571612"/>
            <a:ext cx="7500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6x + y = 40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838200" y="1428736"/>
            <a:ext cx="7696200" cy="2152664"/>
          </a:xfrm>
          <a:prstGeom prst="cloud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6x + y = 40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2" grpId="0"/>
      <p:bldP spid="12" grpId="1"/>
      <p:bldP spid="6" grpId="0"/>
      <p:bldP spid="6" grpId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857224" y="1357298"/>
            <a:ext cx="7476504" cy="1495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x, y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dạng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ax + by = c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a, b, c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(a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 0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  <a:sym typeface="Symbol"/>
              </a:rPr>
              <a:t>hoặc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 b  0)</a:t>
            </a:r>
            <a:endParaRPr lang="en-US" sz="2400" b="1" dirty="0">
              <a:latin typeface=".VnAristote" pitchFamily="34" charset="0"/>
              <a:cs typeface="Times New Roman" pitchFamily="18" charset="0"/>
            </a:endParaRP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2285984" y="3857628"/>
            <a:ext cx="25003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-2x </a:t>
            </a:r>
            <a:r>
              <a:rPr lang="en-US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5y =  3</a:t>
            </a:r>
            <a:endParaRPr lang="en-US" sz="24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2461292" y="4324657"/>
            <a:ext cx="15392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0x -</a:t>
            </a:r>
            <a:r>
              <a:rPr lang="en-US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3y </a:t>
            </a:r>
            <a:r>
              <a:rPr lang="en-US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28662" y="3214686"/>
            <a:ext cx="54786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b,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271354" y="4286256"/>
            <a:ext cx="27606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(a = 0; b =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-3;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 =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5)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4286248" y="3857628"/>
            <a:ext cx="27606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(a =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-2;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 =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5;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 =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3)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2309808" y="4857760"/>
            <a:ext cx="18421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2x </a:t>
            </a:r>
            <a:r>
              <a:rPr lang="en-US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+ 0y = </a:t>
            </a:r>
            <a:r>
              <a:rPr lang="en-US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0,2</a:t>
            </a:r>
            <a:endParaRPr lang="en-US" sz="24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4357686" y="4857760"/>
            <a:ext cx="28889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(a =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; b = 0; c =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0,2)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1142976" y="1638296"/>
            <a:ext cx="7183764" cy="1219200"/>
          </a:xfrm>
          <a:prstGeom prst="roundRect">
            <a:avLst>
              <a:gd name="adj" fmla="val 27039"/>
            </a:avLst>
          </a:prstGeom>
          <a:ln>
            <a:solidFill>
              <a:schemeClr val="tx2">
                <a:alpha val="89000"/>
              </a:schemeClr>
            </a:solidFill>
          </a:ln>
          <a:scene3d>
            <a:camera prst="orthographicFront"/>
            <a:lightRig rig="threePt" dir="t"/>
          </a:scene3d>
          <a:sp3d>
            <a:bevelB w="0"/>
          </a:sp3d>
        </p:spPr>
        <p:txBody>
          <a:bodyPr rot="0" spcFirstLastPara="0" vertOverflow="overflow" horzOverflow="overflow" vert="horz" wrap="none" lIns="91440" tIns="45720" rIns="91440" bIns="45720" numCol="1" spcCol="0" rtlCol="0" fromWordArt="1" anchor="ctr" anchorCtr="0" forceAA="0" compatLnSpc="1">
            <a:prstTxWarp prst="textInflate">
              <a:avLst>
                <a:gd name="adj" fmla="val 7669"/>
              </a:avLst>
            </a:prstTxWarp>
            <a:noAutofit/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00034" y="571480"/>
            <a:ext cx="7223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endParaRPr lang="vi-VN" sz="2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2968531"/>
              </p:ext>
            </p:extLst>
          </p:nvPr>
        </p:nvGraphicFramePr>
        <p:xfrm>
          <a:off x="0" y="5662612"/>
          <a:ext cx="1094924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86" name="Clip" r:id="rId3" imgW="1999793" imgH="1831543" progId="">
                  <p:embed/>
                </p:oleObj>
              </mc:Choice>
              <mc:Fallback>
                <p:oleObj name="Clip" r:id="rId3" imgW="1999793" imgH="1831543" progId="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662612"/>
                        <a:ext cx="1094924" cy="119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6405579"/>
              </p:ext>
            </p:extLst>
          </p:nvPr>
        </p:nvGraphicFramePr>
        <p:xfrm>
          <a:off x="8041663" y="5662612"/>
          <a:ext cx="1094924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87" name="Clip" r:id="rId5" imgW="1999793" imgH="1831543" progId="">
                  <p:embed/>
                </p:oleObj>
              </mc:Choice>
              <mc:Fallback>
                <p:oleObj name="Clip" r:id="rId5" imgW="1999793" imgH="1831543" progId="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1663" y="5662612"/>
                        <a:ext cx="1094924" cy="119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00034" y="285728"/>
            <a:ext cx="7000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B. HOẠT ĐỘNG HÌNH THÀNH KIẾN THỨC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28662" y="1071546"/>
            <a:ext cx="628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a,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61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 animBg="1"/>
      <p:bldP spid="32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2131605" y="3786190"/>
            <a:ext cx="583007" cy="6120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" name="Oval 2"/>
          <p:cNvSpPr/>
          <p:nvPr/>
        </p:nvSpPr>
        <p:spPr>
          <a:xfrm>
            <a:off x="2143108" y="2643182"/>
            <a:ext cx="571504" cy="6120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" name="Rectangle 28"/>
          <p:cNvSpPr>
            <a:spLocks noChangeArrowheads="1"/>
          </p:cNvSpPr>
          <p:nvPr/>
        </p:nvSpPr>
        <p:spPr bwMode="auto">
          <a:xfrm>
            <a:off x="2098961" y="4357694"/>
            <a:ext cx="25410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latin typeface=".VnTime" pitchFamily="34" charset="0"/>
              </a:rPr>
              <a:t>(4) </a:t>
            </a:r>
            <a:r>
              <a:rPr lang="en-US" sz="2800" b="1" dirty="0" smtClean="0">
                <a:latin typeface=".VnTime" pitchFamily="34" charset="0"/>
              </a:rPr>
              <a:t> 0x  </a:t>
            </a:r>
            <a:r>
              <a:rPr lang="en-US" sz="2800" b="1" dirty="0">
                <a:latin typeface=".VnTime" pitchFamily="34" charset="0"/>
              </a:rPr>
              <a:t>+ 0y = </a:t>
            </a:r>
            <a:r>
              <a:rPr lang="en-US" sz="2800" b="1" dirty="0" smtClean="0">
                <a:latin typeface=".VnTime" pitchFamily="34" charset="0"/>
              </a:rPr>
              <a:t>7</a:t>
            </a:r>
            <a:endParaRPr lang="en-US" sz="2800" b="1" dirty="0">
              <a:latin typeface=".VnTime" pitchFamily="34" charset="0"/>
            </a:endParaRPr>
          </a:p>
        </p:txBody>
      </p:sp>
      <p:sp>
        <p:nvSpPr>
          <p:cNvPr id="21" name="Text Box 33"/>
          <p:cNvSpPr txBox="1">
            <a:spLocks noChangeArrowheads="1"/>
          </p:cNvSpPr>
          <p:nvPr/>
        </p:nvSpPr>
        <p:spPr bwMode="auto">
          <a:xfrm>
            <a:off x="4857752" y="2643182"/>
            <a:ext cx="33575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(a = -1;b = 4 ;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 =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-5)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3"/>
          <p:cNvSpPr>
            <a:spLocks noChangeArrowheads="1"/>
          </p:cNvSpPr>
          <p:nvPr/>
        </p:nvSpPr>
        <p:spPr bwMode="auto">
          <a:xfrm>
            <a:off x="142844" y="1500174"/>
            <a:ext cx="871543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a, b, c?</a:t>
            </a:r>
          </a:p>
        </p:txBody>
      </p:sp>
      <p:sp>
        <p:nvSpPr>
          <p:cNvPr id="31" name="Rectangle 25"/>
          <p:cNvSpPr>
            <a:spLocks noChangeArrowheads="1"/>
          </p:cNvSpPr>
          <p:nvPr/>
        </p:nvSpPr>
        <p:spPr bwMode="auto">
          <a:xfrm>
            <a:off x="2102908" y="2643182"/>
            <a:ext cx="27548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>
                <a:latin typeface=".VnTime" pitchFamily="34" charset="0"/>
              </a:rPr>
              <a:t>(1</a:t>
            </a:r>
            <a:r>
              <a:rPr lang="en-US" sz="2800" b="1" dirty="0" smtClean="0">
                <a:latin typeface=".VnTime" pitchFamily="34" charset="0"/>
              </a:rPr>
              <a:t>)  - 5 = 4y - x</a:t>
            </a:r>
            <a:endParaRPr lang="en-US" sz="2800" b="1" dirty="0">
              <a:latin typeface=".VnTime" pitchFamily="34" charset="0"/>
            </a:endParaRPr>
          </a:p>
        </p:txBody>
      </p:sp>
      <p:sp>
        <p:nvSpPr>
          <p:cNvPr id="32" name="Rectangle 26"/>
          <p:cNvSpPr>
            <a:spLocks noChangeArrowheads="1"/>
          </p:cNvSpPr>
          <p:nvPr/>
        </p:nvSpPr>
        <p:spPr bwMode="auto">
          <a:xfrm>
            <a:off x="2098961" y="3214686"/>
            <a:ext cx="25715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latin typeface=".VnTime" pitchFamily="34" charset="0"/>
              </a:rPr>
              <a:t>(2) </a:t>
            </a:r>
            <a:r>
              <a:rPr lang="en-US" sz="2800" b="1" dirty="0" smtClean="0">
                <a:latin typeface=".VnTime" pitchFamily="34" charset="0"/>
              </a:rPr>
              <a:t> 3x</a:t>
            </a:r>
            <a:r>
              <a:rPr lang="en-US" sz="2800" b="1" baseline="30000" dirty="0" smtClean="0">
                <a:latin typeface=".VnTime" pitchFamily="34" charset="0"/>
              </a:rPr>
              <a:t>2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>
                <a:latin typeface=".VnTime" pitchFamily="34" charset="0"/>
              </a:rPr>
              <a:t>+ y   = </a:t>
            </a:r>
            <a:r>
              <a:rPr lang="en-US" sz="2800" b="1" dirty="0" smtClean="0">
                <a:latin typeface=".VnTime" pitchFamily="34" charset="0"/>
              </a:rPr>
              <a:t>5</a:t>
            </a:r>
            <a:endParaRPr lang="en-US" sz="2800" b="1" dirty="0">
              <a:latin typeface=".VnTime" pitchFamily="34" charset="0"/>
            </a:endParaRPr>
          </a:p>
        </p:txBody>
      </p:sp>
      <p:sp>
        <p:nvSpPr>
          <p:cNvPr id="33" name="Rectangle 27"/>
          <p:cNvSpPr>
            <a:spLocks noChangeArrowheads="1"/>
          </p:cNvSpPr>
          <p:nvPr/>
        </p:nvSpPr>
        <p:spPr bwMode="auto">
          <a:xfrm>
            <a:off x="2098961" y="3786190"/>
            <a:ext cx="25410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latin typeface=".VnTime" pitchFamily="34" charset="0"/>
              </a:rPr>
              <a:t>(3) </a:t>
            </a:r>
            <a:r>
              <a:rPr lang="en-US" sz="2800" b="1" dirty="0" smtClean="0">
                <a:latin typeface=".VnTime" pitchFamily="34" charset="0"/>
              </a:rPr>
              <a:t> 4x  + 0y </a:t>
            </a:r>
            <a:r>
              <a:rPr lang="en-US" sz="2800" b="1" dirty="0">
                <a:latin typeface=".VnTime" pitchFamily="34" charset="0"/>
              </a:rPr>
              <a:t>= </a:t>
            </a:r>
            <a:r>
              <a:rPr lang="en-US" sz="2800" b="1" dirty="0" smtClean="0">
                <a:latin typeface=".VnTime" pitchFamily="34" charset="0"/>
              </a:rPr>
              <a:t>0</a:t>
            </a:r>
            <a:endParaRPr lang="en-US" sz="2800" b="1" dirty="0">
              <a:latin typeface=".VnTime" pitchFamily="34" charset="0"/>
            </a:endParaRPr>
          </a:p>
        </p:txBody>
      </p:sp>
      <p:pic>
        <p:nvPicPr>
          <p:cNvPr id="27" name="Picture 3" descr="amaryllis02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46374">
            <a:off x="44877" y="105960"/>
            <a:ext cx="93226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5507548"/>
              </p:ext>
            </p:extLst>
          </p:nvPr>
        </p:nvGraphicFramePr>
        <p:xfrm>
          <a:off x="0" y="5662612"/>
          <a:ext cx="1094924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78" name="Clip" r:id="rId4" imgW="1999793" imgH="1831543" progId="">
                  <p:embed/>
                </p:oleObj>
              </mc:Choice>
              <mc:Fallback>
                <p:oleObj name="Clip" r:id="rId4" imgW="1999793" imgH="1831543" progId="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662612"/>
                        <a:ext cx="1094924" cy="119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833564"/>
              </p:ext>
            </p:extLst>
          </p:nvPr>
        </p:nvGraphicFramePr>
        <p:xfrm>
          <a:off x="8039279" y="5662612"/>
          <a:ext cx="1094924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79" name="Clip" r:id="rId6" imgW="1999793" imgH="1831543" progId="">
                  <p:embed/>
                </p:oleObj>
              </mc:Choice>
              <mc:Fallback>
                <p:oleObj name="Clip" r:id="rId6" imgW="1999793" imgH="1831543" progId="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9279" y="5662612"/>
                        <a:ext cx="1094924" cy="119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5" name="Picture 3" descr="amaryllis02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46374">
            <a:off x="8230896" y="141595"/>
            <a:ext cx="93226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Rectangle 29"/>
          <p:cNvSpPr>
            <a:spLocks noChangeArrowheads="1"/>
          </p:cNvSpPr>
          <p:nvPr/>
        </p:nvSpPr>
        <p:spPr bwMode="auto">
          <a:xfrm>
            <a:off x="2071670" y="4857760"/>
            <a:ext cx="26404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latin typeface=".VnTime" pitchFamily="34" charset="0"/>
              </a:rPr>
              <a:t>(5) </a:t>
            </a:r>
            <a:r>
              <a:rPr lang="en-US" sz="2800" b="1" dirty="0" smtClean="0">
                <a:latin typeface=".VnTime" pitchFamily="34" charset="0"/>
              </a:rPr>
              <a:t> x  </a:t>
            </a:r>
            <a:r>
              <a:rPr lang="en-US" sz="2800" b="1" dirty="0">
                <a:latin typeface=".VnTime" pitchFamily="34" charset="0"/>
              </a:rPr>
              <a:t>+ </a:t>
            </a:r>
            <a:r>
              <a:rPr lang="en-US" sz="2800" b="1" dirty="0" smtClean="0">
                <a:latin typeface=".VnTime" pitchFamily="34" charset="0"/>
              </a:rPr>
              <a:t>y - z </a:t>
            </a:r>
            <a:r>
              <a:rPr lang="en-US" sz="2800" b="1" dirty="0">
                <a:latin typeface=".VnTime" pitchFamily="34" charset="0"/>
              </a:rPr>
              <a:t>= 4</a:t>
            </a:r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" name="Text Box 33"/>
          <p:cNvSpPr txBox="1">
            <a:spLocks noChangeArrowheads="1"/>
          </p:cNvSpPr>
          <p:nvPr/>
        </p:nvSpPr>
        <p:spPr bwMode="auto">
          <a:xfrm>
            <a:off x="5010152" y="3763036"/>
            <a:ext cx="33575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(a = 4;b = 0 ;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 =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0)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508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" grpId="0" animBg="1"/>
      <p:bldP spid="16" grpId="0"/>
      <p:bldP spid="21" grpId="0"/>
      <p:bldP spid="30" grpId="0"/>
      <p:bldP spid="31" grpId="0"/>
      <p:bldP spid="32" grpId="0"/>
      <p:bldP spid="33" grpId="0"/>
      <p:bldP spid="47" grpId="0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8596" y="1214422"/>
            <a:ext cx="721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1538" y="1714488"/>
            <a:ext cx="4500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z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6649" y="3243204"/>
            <a:ext cx="759156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xem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nhóm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nào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nhanh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hơn</a:t>
            </a:r>
            <a:endParaRPr lang="en-U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034" y="285728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42976" y="4243336"/>
            <a:ext cx="7429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>
            <a:hlinkClick r:id="rId2" action="ppaction://hlinkfile"/>
          </p:cNvPr>
          <p:cNvSpPr/>
          <p:nvPr/>
        </p:nvSpPr>
        <p:spPr>
          <a:xfrm>
            <a:off x="8510342" y="6303983"/>
            <a:ext cx="390250" cy="4766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7" grpId="0"/>
      <p:bldP spid="7" grpId="1"/>
      <p:bldP spid="10" grpId="0"/>
      <p:bldP spid="11" grpId="0"/>
      <p:bldP spid="1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85786" y="928670"/>
            <a:ext cx="800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7224" y="2228671"/>
            <a:ext cx="7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ax +by = c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24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endParaRPr lang="en-US" sz="24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314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247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42910" y="1428736"/>
            <a:ext cx="80724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x = 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 = 3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3x + 2y = 12          ;          5x – 4y = 4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3108315" y="5249875"/>
            <a:ext cx="307183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14282" y="3643314"/>
            <a:ext cx="42862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x = 2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 = 3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3x +2y = 12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VT = 3.2 + 2.3 = 6 + 6 = 12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VP = 12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 VT = VP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86314" y="3643314"/>
            <a:ext cx="42862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x = 2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 = 3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5x - 4y = 4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VT = 5.2 - 4.3 = 10 - 12 = - 2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VP = 4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 VT   VP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2844" y="5526961"/>
            <a:ext cx="4786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(2;3)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3x + 2y = 12</a:t>
            </a:r>
            <a:endParaRPr lang="en-US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43372" y="3143248"/>
            <a:ext cx="21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26" grpId="0"/>
      <p:bldP spid="24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1"/>
          <p:cNvSpPr>
            <a:spLocks noChangeArrowheads="1"/>
          </p:cNvSpPr>
          <p:nvPr/>
        </p:nvSpPr>
        <p:spPr bwMode="auto">
          <a:xfrm>
            <a:off x="1571604" y="1857364"/>
            <a:ext cx="4572032" cy="433387"/>
          </a:xfrm>
          <a:prstGeom prst="ribbon">
            <a:avLst>
              <a:gd name="adj1" fmla="val 12500"/>
              <a:gd name="adj2" fmla="val 50000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>
                <a:solidFill>
                  <a:srgbClr val="FF0066"/>
                </a:solidFill>
                <a:latin typeface="Times New Roman" pitchFamily="18" charset="0"/>
              </a:rPr>
              <a:t>HOẠT ĐỘNG </a:t>
            </a:r>
            <a:r>
              <a:rPr lang="en-US" b="1" dirty="0" smtClean="0">
                <a:solidFill>
                  <a:srgbClr val="FF0066"/>
                </a:solidFill>
                <a:latin typeface="Times New Roman" pitchFamily="18" charset="0"/>
              </a:rPr>
              <a:t>CÁ NHÂN</a:t>
            </a:r>
            <a:endParaRPr lang="en-US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6" y="1000108"/>
            <a:ext cx="8072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ẩn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857224" y="1433140"/>
            <a:ext cx="7476504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ct val="20000"/>
              </a:spcBef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7763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14348" y="1643050"/>
            <a:ext cx="7715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ax +by = c,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6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7766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85812" y="2428868"/>
            <a:ext cx="942982" cy="428628"/>
          </a:xfrm>
          <a:prstGeom prst="rect">
            <a:avLst/>
          </a:prstGeom>
          <a:noFill/>
        </p:spPr>
      </p:pic>
      <p:sp>
        <p:nvSpPr>
          <p:cNvPr id="1177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7770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2425465"/>
            <a:ext cx="857256" cy="408217"/>
          </a:xfrm>
          <a:prstGeom prst="rect">
            <a:avLst/>
          </a:prstGeom>
          <a:noFill/>
        </p:spPr>
      </p:pic>
      <p:sp>
        <p:nvSpPr>
          <p:cNvPr id="1177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7772" name="Picture 1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2464587"/>
            <a:ext cx="785818" cy="392909"/>
          </a:xfrm>
          <a:prstGeom prst="rect">
            <a:avLst/>
          </a:prstGeom>
          <a:noFill/>
        </p:spPr>
      </p:pic>
      <p:sp>
        <p:nvSpPr>
          <p:cNvPr id="31" name="Rounded Rectangle 30"/>
          <p:cNvSpPr/>
          <p:nvPr/>
        </p:nvSpPr>
        <p:spPr>
          <a:xfrm>
            <a:off x="642910" y="1643050"/>
            <a:ext cx="7786742" cy="18573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utoShape 4"/>
          <p:cNvSpPr>
            <a:spLocks noChangeArrowheads="1"/>
          </p:cNvSpPr>
          <p:nvPr/>
        </p:nvSpPr>
        <p:spPr bwMode="auto">
          <a:xfrm>
            <a:off x="928662" y="1600200"/>
            <a:ext cx="7572428" cy="2305047"/>
          </a:xfrm>
          <a:prstGeom prst="cloudCallout">
            <a:avLst>
              <a:gd name="adj1" fmla="val -21065"/>
              <a:gd name="adj2" fmla="val 38407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altLang="en-US" sz="2800" i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 dirty="0" err="1" smtClean="0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alt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en-US" sz="2800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en-US" sz="2800" i="1" dirty="0">
                <a:latin typeface="Times New Roman" pitchFamily="18" charset="0"/>
                <a:cs typeface="Times New Roman" pitchFamily="18" charset="0"/>
              </a:rPr>
              <a:t>; y</a:t>
            </a:r>
            <a:r>
              <a:rPr lang="en-US" altLang="en-US" sz="2800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) </a:t>
            </a:r>
            <a:endParaRPr lang="en-US" altLang="en-US" sz="2800" i="1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en-US" altLang="en-US" sz="2800" i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alt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alt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alt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altLang="en-US" sz="28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8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en-US" sz="28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8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 dirty="0">
                <a:latin typeface="Times New Roman" pitchFamily="18" charset="0"/>
                <a:cs typeface="Times New Roman" pitchFamily="18" charset="0"/>
              </a:rPr>
              <a:t>= c </a:t>
            </a:r>
            <a:r>
              <a:rPr lang="en-US" altLang="en-US" sz="2800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alt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8" grpId="0"/>
      <p:bldP spid="20" grpId="0"/>
      <p:bldP spid="31" grpId="0" animBg="1"/>
      <p:bldP spid="32" grpId="0" animBg="1"/>
      <p:bldP spid="32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E:\Giai Tri\giai tri\Ca nhac\01 Lien Khuc Tuan Vu 1.mp3"/>
  <p:tag name="PPSNARRATION" val="1,955105072,C:\Users\Le Quoc Huy\Desktop\Huy tai lieu\Công thức nghiệm thu gọn\Media.ppc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91B3652F-793F-480E-9B7F-CC509CDB3939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3C00A286-8235-4094-AB65-5D2794F95A37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1F3A3C6C-1BCE-4AD1-AA4E-6150A23B945D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4F9917DC-3EDF-4845-B0AF-30B5A52E5509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3936</TotalTime>
  <Words>1480</Words>
  <Application>Microsoft Office PowerPoint</Application>
  <PresentationFormat>On-screen Show (4:3)</PresentationFormat>
  <Paragraphs>228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Office Theme</vt:lpstr>
      <vt:lpstr>Clip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AutoBVT</dc:creator>
  <cp:lastModifiedBy>Admin_PTIT</cp:lastModifiedBy>
  <cp:revision>704</cp:revision>
  <dcterms:created xsi:type="dcterms:W3CDTF">2018-10-10T14:45:46Z</dcterms:created>
  <dcterms:modified xsi:type="dcterms:W3CDTF">2019-01-02T07:07:07Z</dcterms:modified>
</cp:coreProperties>
</file>